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6" r:id="rId5"/>
    <p:sldId id="260" r:id="rId6"/>
    <p:sldId id="261"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A478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072"/>
    <p:restoredTop sz="94694"/>
  </p:normalViewPr>
  <p:slideViewPr>
    <p:cSldViewPr snapToGrid="0" snapToObjects="1">
      <p:cViewPr varScale="1">
        <p:scale>
          <a:sx n="121" d="100"/>
          <a:sy n="121" d="100"/>
        </p:scale>
        <p:origin x="264" y="1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F4AF8-C981-4145-BA61-774964CB4A7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7312CA2-7DC0-E646-8DB6-20240C45A6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64FAC7A-FFD6-E245-9C81-4AB451D34DDA}"/>
              </a:ext>
            </a:extLst>
          </p:cNvPr>
          <p:cNvSpPr>
            <a:spLocks noGrp="1"/>
          </p:cNvSpPr>
          <p:nvPr>
            <p:ph type="dt" sz="half" idx="10"/>
          </p:nvPr>
        </p:nvSpPr>
        <p:spPr/>
        <p:txBody>
          <a:bodyPr/>
          <a:lstStyle/>
          <a:p>
            <a:fld id="{51D27872-523A-B24A-BA86-E3E8E1FA4D1B}" type="datetimeFigureOut">
              <a:rPr lang="en-US" smtClean="0"/>
              <a:pPr/>
              <a:t>9/22/22</a:t>
            </a:fld>
            <a:endParaRPr lang="en-US"/>
          </a:p>
        </p:txBody>
      </p:sp>
      <p:sp>
        <p:nvSpPr>
          <p:cNvPr id="5" name="Footer Placeholder 4">
            <a:extLst>
              <a:ext uri="{FF2B5EF4-FFF2-40B4-BE49-F238E27FC236}">
                <a16:creationId xmlns:a16="http://schemas.microsoft.com/office/drawing/2014/main" id="{0625A365-2631-0C48-A6D4-D3BBF988D2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EBF260-4E37-C742-9CEA-1D8B1C2C764D}"/>
              </a:ext>
            </a:extLst>
          </p:cNvPr>
          <p:cNvSpPr>
            <a:spLocks noGrp="1"/>
          </p:cNvSpPr>
          <p:nvPr>
            <p:ph type="sldNum" sz="quarter" idx="12"/>
          </p:nvPr>
        </p:nvSpPr>
        <p:spPr/>
        <p:txBody>
          <a:bodyPr/>
          <a:lstStyle/>
          <a:p>
            <a:fld id="{7910ED25-20D8-C741-B548-986316BC6246}" type="slidenum">
              <a:rPr lang="en-US" smtClean="0"/>
              <a:pPr/>
              <a:t>‹#›</a:t>
            </a:fld>
            <a:endParaRPr lang="en-US"/>
          </a:p>
        </p:txBody>
      </p:sp>
    </p:spTree>
    <p:extLst>
      <p:ext uri="{BB962C8B-B14F-4D97-AF65-F5344CB8AC3E}">
        <p14:creationId xmlns:p14="http://schemas.microsoft.com/office/powerpoint/2010/main" val="935904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7A0D2-5DF1-264A-B6A7-C8AB25F0D14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41D2099-2AB6-794E-9E8D-025DFE6D11A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D073D7-0344-444E-9D2B-3907047490C4}"/>
              </a:ext>
            </a:extLst>
          </p:cNvPr>
          <p:cNvSpPr>
            <a:spLocks noGrp="1"/>
          </p:cNvSpPr>
          <p:nvPr>
            <p:ph type="dt" sz="half" idx="10"/>
          </p:nvPr>
        </p:nvSpPr>
        <p:spPr/>
        <p:txBody>
          <a:bodyPr/>
          <a:lstStyle/>
          <a:p>
            <a:fld id="{51D27872-523A-B24A-BA86-E3E8E1FA4D1B}" type="datetimeFigureOut">
              <a:rPr lang="en-US" smtClean="0"/>
              <a:pPr/>
              <a:t>9/22/22</a:t>
            </a:fld>
            <a:endParaRPr lang="en-US"/>
          </a:p>
        </p:txBody>
      </p:sp>
      <p:sp>
        <p:nvSpPr>
          <p:cNvPr id="5" name="Footer Placeholder 4">
            <a:extLst>
              <a:ext uri="{FF2B5EF4-FFF2-40B4-BE49-F238E27FC236}">
                <a16:creationId xmlns:a16="http://schemas.microsoft.com/office/drawing/2014/main" id="{3B7BB4C6-FEF6-7543-87AE-FD8CEC1E7F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238ECC-9ECA-A64B-8F30-4AE6EE095E49}"/>
              </a:ext>
            </a:extLst>
          </p:cNvPr>
          <p:cNvSpPr>
            <a:spLocks noGrp="1"/>
          </p:cNvSpPr>
          <p:nvPr>
            <p:ph type="sldNum" sz="quarter" idx="12"/>
          </p:nvPr>
        </p:nvSpPr>
        <p:spPr/>
        <p:txBody>
          <a:bodyPr/>
          <a:lstStyle/>
          <a:p>
            <a:fld id="{7910ED25-20D8-C741-B548-986316BC6246}" type="slidenum">
              <a:rPr lang="en-US" smtClean="0"/>
              <a:pPr/>
              <a:t>‹#›</a:t>
            </a:fld>
            <a:endParaRPr lang="en-US"/>
          </a:p>
        </p:txBody>
      </p:sp>
    </p:spTree>
    <p:extLst>
      <p:ext uri="{BB962C8B-B14F-4D97-AF65-F5344CB8AC3E}">
        <p14:creationId xmlns:p14="http://schemas.microsoft.com/office/powerpoint/2010/main" val="1839727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7F73AA2-A035-C440-95AF-5EE6A972A68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0539C96-F22A-B842-85F8-126E40FFCD9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7A0A89-1CED-B149-85FD-160832051395}"/>
              </a:ext>
            </a:extLst>
          </p:cNvPr>
          <p:cNvSpPr>
            <a:spLocks noGrp="1"/>
          </p:cNvSpPr>
          <p:nvPr>
            <p:ph type="dt" sz="half" idx="10"/>
          </p:nvPr>
        </p:nvSpPr>
        <p:spPr/>
        <p:txBody>
          <a:bodyPr/>
          <a:lstStyle/>
          <a:p>
            <a:fld id="{51D27872-523A-B24A-BA86-E3E8E1FA4D1B}" type="datetimeFigureOut">
              <a:rPr lang="en-US" smtClean="0"/>
              <a:pPr/>
              <a:t>9/22/22</a:t>
            </a:fld>
            <a:endParaRPr lang="en-US"/>
          </a:p>
        </p:txBody>
      </p:sp>
      <p:sp>
        <p:nvSpPr>
          <p:cNvPr id="5" name="Footer Placeholder 4">
            <a:extLst>
              <a:ext uri="{FF2B5EF4-FFF2-40B4-BE49-F238E27FC236}">
                <a16:creationId xmlns:a16="http://schemas.microsoft.com/office/drawing/2014/main" id="{9A8F813F-30C3-3A47-9E4F-7024B16D6B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1DDAB1-30E3-C840-AD39-F426A436AE06}"/>
              </a:ext>
            </a:extLst>
          </p:cNvPr>
          <p:cNvSpPr>
            <a:spLocks noGrp="1"/>
          </p:cNvSpPr>
          <p:nvPr>
            <p:ph type="sldNum" sz="quarter" idx="12"/>
          </p:nvPr>
        </p:nvSpPr>
        <p:spPr/>
        <p:txBody>
          <a:bodyPr/>
          <a:lstStyle/>
          <a:p>
            <a:fld id="{7910ED25-20D8-C741-B548-986316BC6246}" type="slidenum">
              <a:rPr lang="en-US" smtClean="0"/>
              <a:pPr/>
              <a:t>‹#›</a:t>
            </a:fld>
            <a:endParaRPr lang="en-US"/>
          </a:p>
        </p:txBody>
      </p:sp>
    </p:spTree>
    <p:extLst>
      <p:ext uri="{BB962C8B-B14F-4D97-AF65-F5344CB8AC3E}">
        <p14:creationId xmlns:p14="http://schemas.microsoft.com/office/powerpoint/2010/main" val="1611373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4A415-A8B3-F54F-8A5D-CAF4C6C9615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8F0936-49A7-1C4F-B46A-D90CDEA657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BCBF3A-7017-7246-9A58-1F419590493B}"/>
              </a:ext>
            </a:extLst>
          </p:cNvPr>
          <p:cNvSpPr>
            <a:spLocks noGrp="1"/>
          </p:cNvSpPr>
          <p:nvPr>
            <p:ph type="dt" sz="half" idx="10"/>
          </p:nvPr>
        </p:nvSpPr>
        <p:spPr/>
        <p:txBody>
          <a:bodyPr/>
          <a:lstStyle/>
          <a:p>
            <a:fld id="{51D27872-523A-B24A-BA86-E3E8E1FA4D1B}" type="datetimeFigureOut">
              <a:rPr lang="en-US" smtClean="0"/>
              <a:pPr/>
              <a:t>9/22/22</a:t>
            </a:fld>
            <a:endParaRPr lang="en-US"/>
          </a:p>
        </p:txBody>
      </p:sp>
      <p:sp>
        <p:nvSpPr>
          <p:cNvPr id="5" name="Footer Placeholder 4">
            <a:extLst>
              <a:ext uri="{FF2B5EF4-FFF2-40B4-BE49-F238E27FC236}">
                <a16:creationId xmlns:a16="http://schemas.microsoft.com/office/drawing/2014/main" id="{DBB70AC0-9B3F-6E46-9348-43A3A442D6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F0D8FE-1DF1-244F-B749-4A3DBDB128B4}"/>
              </a:ext>
            </a:extLst>
          </p:cNvPr>
          <p:cNvSpPr>
            <a:spLocks noGrp="1"/>
          </p:cNvSpPr>
          <p:nvPr>
            <p:ph type="sldNum" sz="quarter" idx="12"/>
          </p:nvPr>
        </p:nvSpPr>
        <p:spPr/>
        <p:txBody>
          <a:bodyPr/>
          <a:lstStyle/>
          <a:p>
            <a:fld id="{7910ED25-20D8-C741-B548-986316BC6246}" type="slidenum">
              <a:rPr lang="en-US" smtClean="0"/>
              <a:pPr/>
              <a:t>‹#›</a:t>
            </a:fld>
            <a:endParaRPr lang="en-US"/>
          </a:p>
        </p:txBody>
      </p:sp>
    </p:spTree>
    <p:extLst>
      <p:ext uri="{BB962C8B-B14F-4D97-AF65-F5344CB8AC3E}">
        <p14:creationId xmlns:p14="http://schemas.microsoft.com/office/powerpoint/2010/main" val="162035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8F7CD-561D-A64D-B243-F22C34AD099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D654C3A-8F25-3A4F-BF62-B9225B3DAD7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3C5533-B10D-4444-B13A-7102EAA44AF2}"/>
              </a:ext>
            </a:extLst>
          </p:cNvPr>
          <p:cNvSpPr>
            <a:spLocks noGrp="1"/>
          </p:cNvSpPr>
          <p:nvPr>
            <p:ph type="dt" sz="half" idx="10"/>
          </p:nvPr>
        </p:nvSpPr>
        <p:spPr/>
        <p:txBody>
          <a:bodyPr/>
          <a:lstStyle/>
          <a:p>
            <a:fld id="{51D27872-523A-B24A-BA86-E3E8E1FA4D1B}" type="datetimeFigureOut">
              <a:rPr lang="en-US" smtClean="0"/>
              <a:pPr/>
              <a:t>9/22/22</a:t>
            </a:fld>
            <a:endParaRPr lang="en-US"/>
          </a:p>
        </p:txBody>
      </p:sp>
      <p:sp>
        <p:nvSpPr>
          <p:cNvPr id="5" name="Footer Placeholder 4">
            <a:extLst>
              <a:ext uri="{FF2B5EF4-FFF2-40B4-BE49-F238E27FC236}">
                <a16:creationId xmlns:a16="http://schemas.microsoft.com/office/drawing/2014/main" id="{B86C2464-1B8D-E148-9720-79E1E09543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F2F91B-F65D-7C4A-8634-9C7D1B684D62}"/>
              </a:ext>
            </a:extLst>
          </p:cNvPr>
          <p:cNvSpPr>
            <a:spLocks noGrp="1"/>
          </p:cNvSpPr>
          <p:nvPr>
            <p:ph type="sldNum" sz="quarter" idx="12"/>
          </p:nvPr>
        </p:nvSpPr>
        <p:spPr/>
        <p:txBody>
          <a:bodyPr/>
          <a:lstStyle/>
          <a:p>
            <a:fld id="{7910ED25-20D8-C741-B548-986316BC6246}" type="slidenum">
              <a:rPr lang="en-US" smtClean="0"/>
              <a:pPr/>
              <a:t>‹#›</a:t>
            </a:fld>
            <a:endParaRPr lang="en-US"/>
          </a:p>
        </p:txBody>
      </p:sp>
    </p:spTree>
    <p:extLst>
      <p:ext uri="{BB962C8B-B14F-4D97-AF65-F5344CB8AC3E}">
        <p14:creationId xmlns:p14="http://schemas.microsoft.com/office/powerpoint/2010/main" val="1423878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5D295-CC9F-3740-95AF-4F97E40DD97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B04A58-957A-8242-99A8-9D981DA6C31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33E1100-5247-E244-8641-46E6064B8CC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2B3AB4A-5C52-5046-AA28-10FD3BB1096E}"/>
              </a:ext>
            </a:extLst>
          </p:cNvPr>
          <p:cNvSpPr>
            <a:spLocks noGrp="1"/>
          </p:cNvSpPr>
          <p:nvPr>
            <p:ph type="dt" sz="half" idx="10"/>
          </p:nvPr>
        </p:nvSpPr>
        <p:spPr/>
        <p:txBody>
          <a:bodyPr/>
          <a:lstStyle/>
          <a:p>
            <a:fld id="{51D27872-523A-B24A-BA86-E3E8E1FA4D1B}" type="datetimeFigureOut">
              <a:rPr lang="en-US" smtClean="0"/>
              <a:pPr/>
              <a:t>9/22/22</a:t>
            </a:fld>
            <a:endParaRPr lang="en-US"/>
          </a:p>
        </p:txBody>
      </p:sp>
      <p:sp>
        <p:nvSpPr>
          <p:cNvPr id="6" name="Footer Placeholder 5">
            <a:extLst>
              <a:ext uri="{FF2B5EF4-FFF2-40B4-BE49-F238E27FC236}">
                <a16:creationId xmlns:a16="http://schemas.microsoft.com/office/drawing/2014/main" id="{858D67FB-AF2B-9845-B33E-B3B9A6A6B2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71236C-E773-F04C-80C6-997D57BBD10A}"/>
              </a:ext>
            </a:extLst>
          </p:cNvPr>
          <p:cNvSpPr>
            <a:spLocks noGrp="1"/>
          </p:cNvSpPr>
          <p:nvPr>
            <p:ph type="sldNum" sz="quarter" idx="12"/>
          </p:nvPr>
        </p:nvSpPr>
        <p:spPr/>
        <p:txBody>
          <a:bodyPr/>
          <a:lstStyle/>
          <a:p>
            <a:fld id="{7910ED25-20D8-C741-B548-986316BC6246}" type="slidenum">
              <a:rPr lang="en-US" smtClean="0"/>
              <a:pPr/>
              <a:t>‹#›</a:t>
            </a:fld>
            <a:endParaRPr lang="en-US"/>
          </a:p>
        </p:txBody>
      </p:sp>
    </p:spTree>
    <p:extLst>
      <p:ext uri="{BB962C8B-B14F-4D97-AF65-F5344CB8AC3E}">
        <p14:creationId xmlns:p14="http://schemas.microsoft.com/office/powerpoint/2010/main" val="1188087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9FBC2-C729-844A-A72C-EB54C6869DE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6C4E5ED-133C-C94E-8E9A-AAEFD9B9970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DFE8245-8843-E446-9E32-80BF6B7E3BB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EE6DE15-6A4D-4D44-B917-1D28E2B6E3D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270A1D1-4B47-4141-8CAB-86355AA854F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01FA325-45AF-BB4D-AD06-3FE1EEA99AD9}"/>
              </a:ext>
            </a:extLst>
          </p:cNvPr>
          <p:cNvSpPr>
            <a:spLocks noGrp="1"/>
          </p:cNvSpPr>
          <p:nvPr>
            <p:ph type="dt" sz="half" idx="10"/>
          </p:nvPr>
        </p:nvSpPr>
        <p:spPr/>
        <p:txBody>
          <a:bodyPr/>
          <a:lstStyle/>
          <a:p>
            <a:fld id="{51D27872-523A-B24A-BA86-E3E8E1FA4D1B}" type="datetimeFigureOut">
              <a:rPr lang="en-US" smtClean="0"/>
              <a:pPr/>
              <a:t>9/22/22</a:t>
            </a:fld>
            <a:endParaRPr lang="en-US"/>
          </a:p>
        </p:txBody>
      </p:sp>
      <p:sp>
        <p:nvSpPr>
          <p:cNvPr id="8" name="Footer Placeholder 7">
            <a:extLst>
              <a:ext uri="{FF2B5EF4-FFF2-40B4-BE49-F238E27FC236}">
                <a16:creationId xmlns:a16="http://schemas.microsoft.com/office/drawing/2014/main" id="{68EDF502-C7D6-A94A-9E29-372FE6E8A52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D7E1FFA-8A97-7841-BBB6-1C540368F736}"/>
              </a:ext>
            </a:extLst>
          </p:cNvPr>
          <p:cNvSpPr>
            <a:spLocks noGrp="1"/>
          </p:cNvSpPr>
          <p:nvPr>
            <p:ph type="sldNum" sz="quarter" idx="12"/>
          </p:nvPr>
        </p:nvSpPr>
        <p:spPr/>
        <p:txBody>
          <a:bodyPr/>
          <a:lstStyle/>
          <a:p>
            <a:fld id="{7910ED25-20D8-C741-B548-986316BC6246}" type="slidenum">
              <a:rPr lang="en-US" smtClean="0"/>
              <a:pPr/>
              <a:t>‹#›</a:t>
            </a:fld>
            <a:endParaRPr lang="en-US"/>
          </a:p>
        </p:txBody>
      </p:sp>
    </p:spTree>
    <p:extLst>
      <p:ext uri="{BB962C8B-B14F-4D97-AF65-F5344CB8AC3E}">
        <p14:creationId xmlns:p14="http://schemas.microsoft.com/office/powerpoint/2010/main" val="2616041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5459C-5478-3042-A62E-B5B03E9A36B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B46B1A2-DFD6-1849-B38D-8DBB70C83B71}"/>
              </a:ext>
            </a:extLst>
          </p:cNvPr>
          <p:cNvSpPr>
            <a:spLocks noGrp="1"/>
          </p:cNvSpPr>
          <p:nvPr>
            <p:ph type="dt" sz="half" idx="10"/>
          </p:nvPr>
        </p:nvSpPr>
        <p:spPr/>
        <p:txBody>
          <a:bodyPr/>
          <a:lstStyle/>
          <a:p>
            <a:fld id="{51D27872-523A-B24A-BA86-E3E8E1FA4D1B}" type="datetimeFigureOut">
              <a:rPr lang="en-US" smtClean="0"/>
              <a:pPr/>
              <a:t>9/22/22</a:t>
            </a:fld>
            <a:endParaRPr lang="en-US"/>
          </a:p>
        </p:txBody>
      </p:sp>
      <p:sp>
        <p:nvSpPr>
          <p:cNvPr id="4" name="Footer Placeholder 3">
            <a:extLst>
              <a:ext uri="{FF2B5EF4-FFF2-40B4-BE49-F238E27FC236}">
                <a16:creationId xmlns:a16="http://schemas.microsoft.com/office/drawing/2014/main" id="{030C3195-1281-BC4D-B38D-513D01202F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E12ACB1-34F8-A64B-8C81-8FE6FF63DD99}"/>
              </a:ext>
            </a:extLst>
          </p:cNvPr>
          <p:cNvSpPr>
            <a:spLocks noGrp="1"/>
          </p:cNvSpPr>
          <p:nvPr>
            <p:ph type="sldNum" sz="quarter" idx="12"/>
          </p:nvPr>
        </p:nvSpPr>
        <p:spPr/>
        <p:txBody>
          <a:bodyPr/>
          <a:lstStyle/>
          <a:p>
            <a:fld id="{7910ED25-20D8-C741-B548-986316BC6246}" type="slidenum">
              <a:rPr lang="en-US" smtClean="0"/>
              <a:pPr/>
              <a:t>‹#›</a:t>
            </a:fld>
            <a:endParaRPr lang="en-US"/>
          </a:p>
        </p:txBody>
      </p:sp>
    </p:spTree>
    <p:extLst>
      <p:ext uri="{BB962C8B-B14F-4D97-AF65-F5344CB8AC3E}">
        <p14:creationId xmlns:p14="http://schemas.microsoft.com/office/powerpoint/2010/main" val="1006484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541A6D-DC6A-A64A-91A2-D5A7A2CD6055}"/>
              </a:ext>
            </a:extLst>
          </p:cNvPr>
          <p:cNvSpPr>
            <a:spLocks noGrp="1"/>
          </p:cNvSpPr>
          <p:nvPr>
            <p:ph type="dt" sz="half" idx="10"/>
          </p:nvPr>
        </p:nvSpPr>
        <p:spPr/>
        <p:txBody>
          <a:bodyPr/>
          <a:lstStyle/>
          <a:p>
            <a:fld id="{51D27872-523A-B24A-BA86-E3E8E1FA4D1B}" type="datetimeFigureOut">
              <a:rPr lang="en-US" smtClean="0"/>
              <a:pPr/>
              <a:t>9/22/22</a:t>
            </a:fld>
            <a:endParaRPr lang="en-US"/>
          </a:p>
        </p:txBody>
      </p:sp>
      <p:sp>
        <p:nvSpPr>
          <p:cNvPr id="3" name="Footer Placeholder 2">
            <a:extLst>
              <a:ext uri="{FF2B5EF4-FFF2-40B4-BE49-F238E27FC236}">
                <a16:creationId xmlns:a16="http://schemas.microsoft.com/office/drawing/2014/main" id="{E232900D-F84C-6148-B180-788B83DB7A3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083D339-37A2-944A-96F3-DACF072075EA}"/>
              </a:ext>
            </a:extLst>
          </p:cNvPr>
          <p:cNvSpPr>
            <a:spLocks noGrp="1"/>
          </p:cNvSpPr>
          <p:nvPr>
            <p:ph type="sldNum" sz="quarter" idx="12"/>
          </p:nvPr>
        </p:nvSpPr>
        <p:spPr/>
        <p:txBody>
          <a:bodyPr/>
          <a:lstStyle/>
          <a:p>
            <a:fld id="{7910ED25-20D8-C741-B548-986316BC6246}" type="slidenum">
              <a:rPr lang="en-US" smtClean="0"/>
              <a:pPr/>
              <a:t>‹#›</a:t>
            </a:fld>
            <a:endParaRPr lang="en-US"/>
          </a:p>
        </p:txBody>
      </p:sp>
    </p:spTree>
    <p:extLst>
      <p:ext uri="{BB962C8B-B14F-4D97-AF65-F5344CB8AC3E}">
        <p14:creationId xmlns:p14="http://schemas.microsoft.com/office/powerpoint/2010/main" val="2160933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8EC3A-68A6-F844-AEF2-78ED9F3F72E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0D981D3-CE18-594D-88A8-FA543DE8C7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1068D7D-0BBA-9A49-844C-D3FCC94E49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8F0A342-595C-7740-A920-69587C8F5C00}"/>
              </a:ext>
            </a:extLst>
          </p:cNvPr>
          <p:cNvSpPr>
            <a:spLocks noGrp="1"/>
          </p:cNvSpPr>
          <p:nvPr>
            <p:ph type="dt" sz="half" idx="10"/>
          </p:nvPr>
        </p:nvSpPr>
        <p:spPr/>
        <p:txBody>
          <a:bodyPr/>
          <a:lstStyle/>
          <a:p>
            <a:fld id="{51D27872-523A-B24A-BA86-E3E8E1FA4D1B}" type="datetimeFigureOut">
              <a:rPr lang="en-US" smtClean="0"/>
              <a:pPr/>
              <a:t>9/22/22</a:t>
            </a:fld>
            <a:endParaRPr lang="en-US"/>
          </a:p>
        </p:txBody>
      </p:sp>
      <p:sp>
        <p:nvSpPr>
          <p:cNvPr id="6" name="Footer Placeholder 5">
            <a:extLst>
              <a:ext uri="{FF2B5EF4-FFF2-40B4-BE49-F238E27FC236}">
                <a16:creationId xmlns:a16="http://schemas.microsoft.com/office/drawing/2014/main" id="{0EB10E75-7013-7942-8C75-8F35D77579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1ACFFD-7A45-664F-96EF-C025F91504DC}"/>
              </a:ext>
            </a:extLst>
          </p:cNvPr>
          <p:cNvSpPr>
            <a:spLocks noGrp="1"/>
          </p:cNvSpPr>
          <p:nvPr>
            <p:ph type="sldNum" sz="quarter" idx="12"/>
          </p:nvPr>
        </p:nvSpPr>
        <p:spPr/>
        <p:txBody>
          <a:bodyPr/>
          <a:lstStyle/>
          <a:p>
            <a:fld id="{7910ED25-20D8-C741-B548-986316BC6246}" type="slidenum">
              <a:rPr lang="en-US" smtClean="0"/>
              <a:pPr/>
              <a:t>‹#›</a:t>
            </a:fld>
            <a:endParaRPr lang="en-US"/>
          </a:p>
        </p:txBody>
      </p:sp>
    </p:spTree>
    <p:extLst>
      <p:ext uri="{BB962C8B-B14F-4D97-AF65-F5344CB8AC3E}">
        <p14:creationId xmlns:p14="http://schemas.microsoft.com/office/powerpoint/2010/main" val="1858121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1E68E-6744-E74E-AE05-934AFA8ED1B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9E02B8A-33D8-BD40-963A-E595E74237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3BD605B-A68D-694D-B056-24230F3298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02E68-4B3E-FA49-9EA1-BF55FD83C9F3}"/>
              </a:ext>
            </a:extLst>
          </p:cNvPr>
          <p:cNvSpPr>
            <a:spLocks noGrp="1"/>
          </p:cNvSpPr>
          <p:nvPr>
            <p:ph type="dt" sz="half" idx="10"/>
          </p:nvPr>
        </p:nvSpPr>
        <p:spPr/>
        <p:txBody>
          <a:bodyPr/>
          <a:lstStyle/>
          <a:p>
            <a:fld id="{51D27872-523A-B24A-BA86-E3E8E1FA4D1B}" type="datetimeFigureOut">
              <a:rPr lang="en-US" smtClean="0"/>
              <a:pPr/>
              <a:t>9/22/22</a:t>
            </a:fld>
            <a:endParaRPr lang="en-US"/>
          </a:p>
        </p:txBody>
      </p:sp>
      <p:sp>
        <p:nvSpPr>
          <p:cNvPr id="6" name="Footer Placeholder 5">
            <a:extLst>
              <a:ext uri="{FF2B5EF4-FFF2-40B4-BE49-F238E27FC236}">
                <a16:creationId xmlns:a16="http://schemas.microsoft.com/office/drawing/2014/main" id="{48466188-3234-F844-8901-29027AF752B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0648AA-2709-974F-B368-649224BD07B7}"/>
              </a:ext>
            </a:extLst>
          </p:cNvPr>
          <p:cNvSpPr>
            <a:spLocks noGrp="1"/>
          </p:cNvSpPr>
          <p:nvPr>
            <p:ph type="sldNum" sz="quarter" idx="12"/>
          </p:nvPr>
        </p:nvSpPr>
        <p:spPr/>
        <p:txBody>
          <a:bodyPr/>
          <a:lstStyle/>
          <a:p>
            <a:fld id="{7910ED25-20D8-C741-B548-986316BC6246}" type="slidenum">
              <a:rPr lang="en-US" smtClean="0"/>
              <a:pPr/>
              <a:t>‹#›</a:t>
            </a:fld>
            <a:endParaRPr lang="en-US"/>
          </a:p>
        </p:txBody>
      </p:sp>
    </p:spTree>
    <p:extLst>
      <p:ext uri="{BB962C8B-B14F-4D97-AF65-F5344CB8AC3E}">
        <p14:creationId xmlns:p14="http://schemas.microsoft.com/office/powerpoint/2010/main" val="35120265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1A4784"/>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EBB347C-70C0-A04C-8D00-66DCF1FEDFD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A8F033B-EC8F-0948-8353-C0007B4408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6716C9-F8F2-C445-9D5F-47C5775EE95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D27872-523A-B24A-BA86-E3E8E1FA4D1B}" type="datetimeFigureOut">
              <a:rPr lang="en-US" smtClean="0"/>
              <a:pPr/>
              <a:t>9/22/22</a:t>
            </a:fld>
            <a:endParaRPr lang="en-US"/>
          </a:p>
        </p:txBody>
      </p:sp>
      <p:sp>
        <p:nvSpPr>
          <p:cNvPr id="5" name="Footer Placeholder 4">
            <a:extLst>
              <a:ext uri="{FF2B5EF4-FFF2-40B4-BE49-F238E27FC236}">
                <a16:creationId xmlns:a16="http://schemas.microsoft.com/office/drawing/2014/main" id="{6BC1C408-D835-A944-A14F-F75807C2E54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593D3EE-ACC1-3D44-A7A7-FC08F5EDC5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10ED25-20D8-C741-B548-986316BC6246}" type="slidenum">
              <a:rPr lang="en-US" smtClean="0"/>
              <a:pPr/>
              <a:t>‹#›</a:t>
            </a:fld>
            <a:endParaRPr lang="en-US"/>
          </a:p>
        </p:txBody>
      </p:sp>
    </p:spTree>
    <p:extLst>
      <p:ext uri="{BB962C8B-B14F-4D97-AF65-F5344CB8AC3E}">
        <p14:creationId xmlns:p14="http://schemas.microsoft.com/office/powerpoint/2010/main" val="3133945211"/>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283677" y="871268"/>
            <a:ext cx="9275885" cy="1938992"/>
          </a:xfrm>
          <a:prstGeom prst="rect">
            <a:avLst/>
          </a:prstGeom>
          <a:noFill/>
        </p:spPr>
        <p:txBody>
          <a:bodyPr wrap="square" rtlCol="0">
            <a:spAutoFit/>
          </a:bodyPr>
          <a:lstStyle/>
          <a:p>
            <a:pPr algn="ctr"/>
            <a:r>
              <a:rPr lang="en-US" sz="4800" dirty="0"/>
              <a:t>Welcome to the Faculty Senate!</a:t>
            </a:r>
          </a:p>
          <a:p>
            <a:endParaRPr lang="en-US" dirty="0"/>
          </a:p>
          <a:p>
            <a:endParaRPr lang="en-US" dirty="0"/>
          </a:p>
          <a:p>
            <a:endParaRPr lang="en-US" dirty="0"/>
          </a:p>
          <a:p>
            <a:endParaRPr lang="en-US" dirty="0"/>
          </a:p>
        </p:txBody>
      </p:sp>
      <p:sp>
        <p:nvSpPr>
          <p:cNvPr id="9" name="TextBox 8"/>
          <p:cNvSpPr txBox="1"/>
          <p:nvPr/>
        </p:nvSpPr>
        <p:spPr>
          <a:xfrm>
            <a:off x="4114800" y="5167223"/>
            <a:ext cx="3200400" cy="707886"/>
          </a:xfrm>
          <a:prstGeom prst="rect">
            <a:avLst/>
          </a:prstGeom>
          <a:noFill/>
        </p:spPr>
        <p:txBody>
          <a:bodyPr wrap="square" rtlCol="0">
            <a:spAutoFit/>
          </a:bodyPr>
          <a:lstStyle/>
          <a:p>
            <a:pPr algn="ctr"/>
            <a:r>
              <a:rPr lang="en-US" sz="4000" dirty="0"/>
              <a:t>2022 - 23</a:t>
            </a:r>
          </a:p>
        </p:txBody>
      </p:sp>
      <p:pic>
        <p:nvPicPr>
          <p:cNvPr id="2" name="Picture 1">
            <a:extLst>
              <a:ext uri="{FF2B5EF4-FFF2-40B4-BE49-F238E27FC236}">
                <a16:creationId xmlns:a16="http://schemas.microsoft.com/office/drawing/2014/main" id="{B3FD8C2D-3F37-2B4A-AFAA-0B5412F04752}"/>
              </a:ext>
            </a:extLst>
          </p:cNvPr>
          <p:cNvPicPr>
            <a:picLocks noChangeAspect="1"/>
          </p:cNvPicPr>
          <p:nvPr/>
        </p:nvPicPr>
        <p:blipFill>
          <a:blip r:embed="rId2"/>
          <a:stretch>
            <a:fillRect/>
          </a:stretch>
        </p:blipFill>
        <p:spPr>
          <a:xfrm>
            <a:off x="3968172" y="1682172"/>
            <a:ext cx="3493655" cy="3493655"/>
          </a:xfrm>
          <a:prstGeom prst="rect">
            <a:avLst/>
          </a:prstGeom>
        </p:spPr>
      </p:pic>
    </p:spTree>
    <p:extLst>
      <p:ext uri="{BB962C8B-B14F-4D97-AF65-F5344CB8AC3E}">
        <p14:creationId xmlns:p14="http://schemas.microsoft.com/office/powerpoint/2010/main" val="83398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F1896-A7BC-8842-95E6-8BC4C84827BD}"/>
              </a:ext>
            </a:extLst>
          </p:cNvPr>
          <p:cNvSpPr>
            <a:spLocks noGrp="1"/>
          </p:cNvSpPr>
          <p:nvPr>
            <p:ph type="title"/>
          </p:nvPr>
        </p:nvSpPr>
        <p:spPr/>
        <p:txBody>
          <a:bodyPr/>
          <a:lstStyle/>
          <a:p>
            <a:r>
              <a:rPr lang="en-US" dirty="0"/>
              <a:t>First Year Experience Program</a:t>
            </a:r>
          </a:p>
        </p:txBody>
      </p:sp>
      <p:sp>
        <p:nvSpPr>
          <p:cNvPr id="3" name="Content Placeholder 2">
            <a:extLst>
              <a:ext uri="{FF2B5EF4-FFF2-40B4-BE49-F238E27FC236}">
                <a16:creationId xmlns:a16="http://schemas.microsoft.com/office/drawing/2014/main" id="{FB3DD8F7-0F0D-D04F-8F84-D7D04979EE7C}"/>
              </a:ext>
            </a:extLst>
          </p:cNvPr>
          <p:cNvSpPr>
            <a:spLocks noGrp="1"/>
          </p:cNvSpPr>
          <p:nvPr>
            <p:ph idx="1"/>
          </p:nvPr>
        </p:nvSpPr>
        <p:spPr/>
        <p:txBody>
          <a:bodyPr>
            <a:normAutofit fontScale="92500" lnSpcReduction="20000"/>
          </a:bodyPr>
          <a:lstStyle/>
          <a:p>
            <a:r>
              <a:rPr lang="en-US" dirty="0"/>
              <a:t>The Task Force on the First Year Program submitted its report to the Faculty Senate for the April 19, 2021 meeting.</a:t>
            </a:r>
          </a:p>
          <a:p>
            <a:r>
              <a:rPr lang="en-US" dirty="0"/>
              <a:t>The Faculty Senate took the following four actions:</a:t>
            </a:r>
          </a:p>
          <a:p>
            <a:pPr lvl="1"/>
            <a:r>
              <a:rPr lang="en-US" dirty="0"/>
              <a:t>1. The Faculty Senate received the report of the FYE Task Force.</a:t>
            </a:r>
          </a:p>
          <a:p>
            <a:pPr lvl="1"/>
            <a:r>
              <a:rPr lang="en-US" dirty="0"/>
              <a:t>2. The Faculty Senate expressed support for the idea of hiring leadership for the FYE.</a:t>
            </a:r>
          </a:p>
          <a:p>
            <a:pPr lvl="1"/>
            <a:r>
              <a:rPr lang="en-US" dirty="0"/>
              <a:t>3. That Faculty Senate expressed support the idea of, on an interim basis, continuing the existing task force and charge it with the role monitoring the FYE and the progress that is being made, serving as an advisory group.</a:t>
            </a:r>
          </a:p>
          <a:p>
            <a:pPr lvl="1"/>
            <a:r>
              <a:rPr lang="en-US" dirty="0"/>
              <a:t>4. The Faculty Senate approved a pilot of the FYE course. A report is to be made within one year.</a:t>
            </a:r>
          </a:p>
          <a:p>
            <a:r>
              <a:rPr lang="en-US" dirty="0"/>
              <a:t>Recommendation #2 has been acted upon and there is now a Coordinator of First Year Experience </a:t>
            </a:r>
          </a:p>
          <a:p>
            <a:r>
              <a:rPr lang="en-US" dirty="0"/>
              <a:t>What we now need is the creation of a </a:t>
            </a:r>
            <a:r>
              <a:rPr lang="en-US" i="1" dirty="0"/>
              <a:t>permanent</a:t>
            </a:r>
            <a:r>
              <a:rPr lang="en-US" dirty="0"/>
              <a:t> advisory group for the First Year Experience, that would report to the Faculty Senate.</a:t>
            </a:r>
          </a:p>
          <a:p>
            <a:endParaRPr lang="en-US" dirty="0"/>
          </a:p>
        </p:txBody>
      </p:sp>
    </p:spTree>
    <p:extLst>
      <p:ext uri="{BB962C8B-B14F-4D97-AF65-F5344CB8AC3E}">
        <p14:creationId xmlns:p14="http://schemas.microsoft.com/office/powerpoint/2010/main" val="1089743323"/>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FF8A3-F927-BC42-A02F-AD7E59765EA4}"/>
              </a:ext>
            </a:extLst>
          </p:cNvPr>
          <p:cNvSpPr>
            <a:spLocks noGrp="1"/>
          </p:cNvSpPr>
          <p:nvPr>
            <p:ph type="title"/>
          </p:nvPr>
        </p:nvSpPr>
        <p:spPr/>
        <p:txBody>
          <a:bodyPr/>
          <a:lstStyle/>
          <a:p>
            <a:r>
              <a:rPr lang="en-US" dirty="0"/>
              <a:t>Equity, Justice, and Inclusion</a:t>
            </a:r>
          </a:p>
        </p:txBody>
      </p:sp>
      <p:sp>
        <p:nvSpPr>
          <p:cNvPr id="3" name="Content Placeholder 2">
            <a:extLst>
              <a:ext uri="{FF2B5EF4-FFF2-40B4-BE49-F238E27FC236}">
                <a16:creationId xmlns:a16="http://schemas.microsoft.com/office/drawing/2014/main" id="{8839CB77-44AF-154D-B273-DA875BF58091}"/>
              </a:ext>
            </a:extLst>
          </p:cNvPr>
          <p:cNvSpPr>
            <a:spLocks noGrp="1"/>
          </p:cNvSpPr>
          <p:nvPr>
            <p:ph idx="1"/>
          </p:nvPr>
        </p:nvSpPr>
        <p:spPr/>
        <p:txBody>
          <a:bodyPr>
            <a:normAutofit fontScale="92500" lnSpcReduction="10000"/>
          </a:bodyPr>
          <a:lstStyle/>
          <a:p>
            <a:r>
              <a:rPr lang="en-US" dirty="0"/>
              <a:t>Promoting equity and inclusion at the university</a:t>
            </a:r>
          </a:p>
          <a:p>
            <a:pPr lvl="1"/>
            <a:r>
              <a:rPr lang="en-US" dirty="0"/>
              <a:t>How do we promote equity and inclusion through the curriculum?</a:t>
            </a:r>
          </a:p>
          <a:p>
            <a:pPr lvl="1"/>
            <a:r>
              <a:rPr lang="en-US" dirty="0"/>
              <a:t>Two years ago, the Faculty Senate chose the path of approving an “EJI” designator, which is given to courses with a significant Equity, Justice, and Inclusion focus.</a:t>
            </a:r>
          </a:p>
          <a:p>
            <a:pPr lvl="1"/>
            <a:r>
              <a:rPr lang="en-US" dirty="0"/>
              <a:t>“EJI” courses can be part of the General Education program. They can also be part of the major (or minor).</a:t>
            </a:r>
          </a:p>
          <a:p>
            <a:r>
              <a:rPr lang="en-US" dirty="0"/>
              <a:t>How are we doing with the “ EJI” designation?</a:t>
            </a:r>
          </a:p>
          <a:p>
            <a:r>
              <a:rPr lang="en-US" dirty="0"/>
              <a:t>What else can we do to create a more equitable and inclusive campus?</a:t>
            </a:r>
          </a:p>
          <a:p>
            <a:pPr lvl="1"/>
            <a:r>
              <a:rPr lang="en-US" dirty="0"/>
              <a:t>Remember that we have an open-membership Senate committee whose goal is to promote these concepts – invite new faculty to join if interested!</a:t>
            </a:r>
          </a:p>
          <a:p>
            <a:pPr lvl="1"/>
            <a:r>
              <a:rPr lang="en-US" dirty="0"/>
              <a:t>Promote the work of various centers and groups that serve the needs of students and faculty.</a:t>
            </a:r>
          </a:p>
          <a:p>
            <a:pPr marL="0" indent="0">
              <a:buNone/>
            </a:pPr>
            <a:endParaRPr lang="en-US" dirty="0"/>
          </a:p>
        </p:txBody>
      </p:sp>
    </p:spTree>
    <p:extLst>
      <p:ext uri="{BB962C8B-B14F-4D97-AF65-F5344CB8AC3E}">
        <p14:creationId xmlns:p14="http://schemas.microsoft.com/office/powerpoint/2010/main" val="3630557805"/>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602AB-FB67-D545-9499-82EAA9E1DF8B}"/>
              </a:ext>
            </a:extLst>
          </p:cNvPr>
          <p:cNvSpPr>
            <a:spLocks noGrp="1"/>
          </p:cNvSpPr>
          <p:nvPr>
            <p:ph type="title"/>
          </p:nvPr>
        </p:nvSpPr>
        <p:spPr/>
        <p:txBody>
          <a:bodyPr/>
          <a:lstStyle/>
          <a:p>
            <a:r>
              <a:rPr lang="en-US" dirty="0"/>
              <a:t>Bachelor of General Studies</a:t>
            </a:r>
          </a:p>
        </p:txBody>
      </p:sp>
      <p:sp>
        <p:nvSpPr>
          <p:cNvPr id="3" name="Content Placeholder 2">
            <a:extLst>
              <a:ext uri="{FF2B5EF4-FFF2-40B4-BE49-F238E27FC236}">
                <a16:creationId xmlns:a16="http://schemas.microsoft.com/office/drawing/2014/main" id="{DF56D306-84A8-4345-B353-1B94741E1807}"/>
              </a:ext>
            </a:extLst>
          </p:cNvPr>
          <p:cNvSpPr>
            <a:spLocks noGrp="1"/>
          </p:cNvSpPr>
          <p:nvPr>
            <p:ph idx="1"/>
          </p:nvPr>
        </p:nvSpPr>
        <p:spPr/>
        <p:txBody>
          <a:bodyPr>
            <a:normAutofit fontScale="92500" lnSpcReduction="10000"/>
          </a:bodyPr>
          <a:lstStyle/>
          <a:p>
            <a:r>
              <a:rPr lang="en-US" dirty="0"/>
              <a:t>Approved by the Faculty Senate: February 22, 2021.</a:t>
            </a:r>
          </a:p>
          <a:p>
            <a:r>
              <a:rPr lang="en-US" dirty="0"/>
              <a:t>Approved by Board of Regents Academic and Student Affairs Committee: September 10, 2021.</a:t>
            </a:r>
          </a:p>
          <a:p>
            <a:r>
              <a:rPr lang="en-US" dirty="0"/>
              <a:t>Presumably, will be on Board of Regents consent agenda on September 23, 2021.</a:t>
            </a:r>
          </a:p>
          <a:p>
            <a:pPr lvl="1"/>
            <a:r>
              <a:rPr lang="en-US" dirty="0"/>
              <a:t>Curriculum Committee members (or Dean Wolff) will annually present a brief report to the Senate, until Fall 2023. It will be determined at that time whether the reporting would need to continue. </a:t>
            </a:r>
          </a:p>
          <a:p>
            <a:pPr lvl="1"/>
            <a:r>
              <a:rPr lang="en-US" dirty="0"/>
              <a:t>A report be submitted to the Faculty Senate by Fall 2023 and that it include the number of students who applied to, were admitted to, and graduated from the program, along with relevant specific categories defined by the committee, describing applicant type, including returned students, etc.</a:t>
            </a:r>
          </a:p>
          <a:p>
            <a:pPr marL="0" indent="0">
              <a:buNone/>
            </a:pPr>
            <a:endParaRPr lang="en-US" dirty="0"/>
          </a:p>
          <a:p>
            <a:endParaRPr lang="en-US" dirty="0"/>
          </a:p>
        </p:txBody>
      </p:sp>
    </p:spTree>
    <p:extLst>
      <p:ext uri="{BB962C8B-B14F-4D97-AF65-F5344CB8AC3E}">
        <p14:creationId xmlns:p14="http://schemas.microsoft.com/office/powerpoint/2010/main" val="38908739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0C12E-C6D7-3647-BD36-10DDFA426A47}"/>
              </a:ext>
            </a:extLst>
          </p:cNvPr>
          <p:cNvSpPr>
            <a:spLocks noGrp="1"/>
          </p:cNvSpPr>
          <p:nvPr>
            <p:ph type="title"/>
          </p:nvPr>
        </p:nvSpPr>
        <p:spPr/>
        <p:txBody>
          <a:bodyPr/>
          <a:lstStyle/>
          <a:p>
            <a:r>
              <a:rPr lang="en-US" dirty="0"/>
              <a:t>Online documents and meetings</a:t>
            </a:r>
          </a:p>
        </p:txBody>
      </p:sp>
      <p:sp>
        <p:nvSpPr>
          <p:cNvPr id="3" name="Content Placeholder 2">
            <a:extLst>
              <a:ext uri="{FF2B5EF4-FFF2-40B4-BE49-F238E27FC236}">
                <a16:creationId xmlns:a16="http://schemas.microsoft.com/office/drawing/2014/main" id="{E6741C15-47F3-0742-8A67-D4585572B787}"/>
              </a:ext>
            </a:extLst>
          </p:cNvPr>
          <p:cNvSpPr>
            <a:spLocks noGrp="1"/>
          </p:cNvSpPr>
          <p:nvPr>
            <p:ph idx="1"/>
          </p:nvPr>
        </p:nvSpPr>
        <p:spPr/>
        <p:txBody>
          <a:bodyPr/>
          <a:lstStyle/>
          <a:p>
            <a:r>
              <a:rPr lang="en-US" dirty="0"/>
              <a:t>How have the following things been working out in the two and a half years?</a:t>
            </a:r>
          </a:p>
          <a:p>
            <a:pPr lvl="1"/>
            <a:r>
              <a:rPr lang="en-US" dirty="0"/>
              <a:t>Online student opinion surveys</a:t>
            </a:r>
          </a:p>
          <a:p>
            <a:pPr lvl="1"/>
            <a:r>
              <a:rPr lang="en-US" dirty="0"/>
              <a:t>Renewal portfolios</a:t>
            </a:r>
          </a:p>
          <a:p>
            <a:pPr lvl="1"/>
            <a:r>
              <a:rPr lang="en-US" dirty="0"/>
              <a:t>Online meetings (Senate, committees, etc.)</a:t>
            </a:r>
          </a:p>
          <a:p>
            <a:r>
              <a:rPr lang="en-US" dirty="0"/>
              <a:t>We need to update the policy on online courses to include new types of courses and technologies (e.g., </a:t>
            </a:r>
            <a:r>
              <a:rPr lang="en-US" dirty="0" err="1"/>
              <a:t>hyflex</a:t>
            </a:r>
            <a:r>
              <a:rPr lang="en-US" dirty="0"/>
              <a:t>), that have appeared since the policy was written (</a:t>
            </a:r>
            <a:r>
              <a:rPr lang="en-US" i="1" dirty="0"/>
              <a:t>work in progress</a:t>
            </a:r>
            <a:r>
              <a:rPr lang="en-US" dirty="0"/>
              <a:t>).</a:t>
            </a:r>
          </a:p>
          <a:p>
            <a:endParaRPr lang="en-US" dirty="0"/>
          </a:p>
        </p:txBody>
      </p:sp>
    </p:spTree>
    <p:extLst>
      <p:ext uri="{BB962C8B-B14F-4D97-AF65-F5344CB8AC3E}">
        <p14:creationId xmlns:p14="http://schemas.microsoft.com/office/powerpoint/2010/main" val="2812916465"/>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A7AF7-275F-7B40-8745-E291C4268CA5}"/>
              </a:ext>
            </a:extLst>
          </p:cNvPr>
          <p:cNvSpPr>
            <a:spLocks noGrp="1"/>
          </p:cNvSpPr>
          <p:nvPr>
            <p:ph type="title"/>
          </p:nvPr>
        </p:nvSpPr>
        <p:spPr/>
        <p:txBody>
          <a:bodyPr/>
          <a:lstStyle/>
          <a:p>
            <a:r>
              <a:rPr lang="en-US" dirty="0"/>
              <a:t>COVID-19 preparedness</a:t>
            </a:r>
          </a:p>
        </p:txBody>
      </p:sp>
      <p:sp>
        <p:nvSpPr>
          <p:cNvPr id="3" name="Content Placeholder 2">
            <a:extLst>
              <a:ext uri="{FF2B5EF4-FFF2-40B4-BE49-F238E27FC236}">
                <a16:creationId xmlns:a16="http://schemas.microsoft.com/office/drawing/2014/main" id="{AA747760-ECE7-2F41-BBB7-63D57EE4F2AF}"/>
              </a:ext>
            </a:extLst>
          </p:cNvPr>
          <p:cNvSpPr>
            <a:spLocks noGrp="1"/>
          </p:cNvSpPr>
          <p:nvPr>
            <p:ph idx="1"/>
          </p:nvPr>
        </p:nvSpPr>
        <p:spPr/>
        <p:txBody>
          <a:bodyPr>
            <a:normAutofit/>
          </a:bodyPr>
          <a:lstStyle/>
          <a:p>
            <a:r>
              <a:rPr lang="en-US" dirty="0"/>
              <a:t>The mask mandate is no longer in force (Spring 2022), and the same is true of the vaccination “requirement” (Fall 2022).</a:t>
            </a:r>
          </a:p>
          <a:p>
            <a:r>
              <a:rPr lang="en-US" dirty="0"/>
              <a:t>However, COVID-19 is still present.</a:t>
            </a:r>
          </a:p>
          <a:p>
            <a:r>
              <a:rPr lang="en-US" dirty="0"/>
              <a:t>We should take COVID-19 safety as seriously as possible under the current circumstances.</a:t>
            </a:r>
          </a:p>
          <a:p>
            <a:r>
              <a:rPr lang="en-US" dirty="0"/>
              <a:t>The university should continue offering vaccination clinics on campus, especially now that the updated booster is available.</a:t>
            </a:r>
          </a:p>
          <a:p>
            <a:r>
              <a:rPr lang="en-US" dirty="0"/>
              <a:t>What can faculty do to encourage students to take their health and their peers’ seriously?</a:t>
            </a:r>
          </a:p>
          <a:p>
            <a:endParaRPr lang="en-US" dirty="0"/>
          </a:p>
        </p:txBody>
      </p:sp>
    </p:spTree>
    <p:extLst>
      <p:ext uri="{BB962C8B-B14F-4D97-AF65-F5344CB8AC3E}">
        <p14:creationId xmlns:p14="http://schemas.microsoft.com/office/powerpoint/2010/main" val="664087819"/>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50015-A25A-344C-9C45-893D73CCFF59}"/>
              </a:ext>
            </a:extLst>
          </p:cNvPr>
          <p:cNvSpPr>
            <a:spLocks noGrp="1"/>
          </p:cNvSpPr>
          <p:nvPr>
            <p:ph type="title"/>
          </p:nvPr>
        </p:nvSpPr>
        <p:spPr/>
        <p:txBody>
          <a:bodyPr/>
          <a:lstStyle/>
          <a:p>
            <a:r>
              <a:rPr lang="en-US" dirty="0"/>
              <a:t>Community College issues</a:t>
            </a:r>
          </a:p>
        </p:txBody>
      </p:sp>
      <p:sp>
        <p:nvSpPr>
          <p:cNvPr id="3" name="Content Placeholder 2">
            <a:extLst>
              <a:ext uri="{FF2B5EF4-FFF2-40B4-BE49-F238E27FC236}">
                <a16:creationId xmlns:a16="http://schemas.microsoft.com/office/drawing/2014/main" id="{67109C6B-BF3D-BA40-A6DC-3DC0D6B67322}"/>
              </a:ext>
            </a:extLst>
          </p:cNvPr>
          <p:cNvSpPr>
            <a:spLocks noGrp="1"/>
          </p:cNvSpPr>
          <p:nvPr>
            <p:ph idx="1"/>
          </p:nvPr>
        </p:nvSpPr>
        <p:spPr/>
        <p:txBody>
          <a:bodyPr/>
          <a:lstStyle/>
          <a:p>
            <a:r>
              <a:rPr lang="en-US" dirty="0"/>
              <a:t>The Board of Regents is planning for the consolidated community college to being offering classes in Fall 2023.</a:t>
            </a:r>
          </a:p>
          <a:p>
            <a:r>
              <a:rPr lang="en-US" dirty="0"/>
              <a:t>Regardless of whether this happens, it is important for us to make sure that we have mechanisms in place to make sure that we reach out to the community colleges to encourage their students to continue their education at CCSU.</a:t>
            </a:r>
          </a:p>
          <a:p>
            <a:r>
              <a:rPr lang="en-US" dirty="0"/>
              <a:t>But we also need to make sure that these students are adequately prepared for our classes.</a:t>
            </a:r>
          </a:p>
          <a:p>
            <a:r>
              <a:rPr lang="en-US" dirty="0"/>
              <a:t>The faculty has a role to play in these efforts (TAP, FIRC, etc.)</a:t>
            </a:r>
          </a:p>
        </p:txBody>
      </p:sp>
    </p:spTree>
    <p:extLst>
      <p:ext uri="{BB962C8B-B14F-4D97-AF65-F5344CB8AC3E}">
        <p14:creationId xmlns:p14="http://schemas.microsoft.com/office/powerpoint/2010/main" val="3025573255"/>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66F03-69FB-194C-AB82-F1E05B0365B9}"/>
              </a:ext>
            </a:extLst>
          </p:cNvPr>
          <p:cNvSpPr>
            <a:spLocks noGrp="1"/>
          </p:cNvSpPr>
          <p:nvPr>
            <p:ph type="title"/>
          </p:nvPr>
        </p:nvSpPr>
        <p:spPr/>
        <p:txBody>
          <a:bodyPr/>
          <a:lstStyle/>
          <a:p>
            <a:r>
              <a:rPr lang="en-US" dirty="0"/>
              <a:t>Other issues</a:t>
            </a:r>
          </a:p>
        </p:txBody>
      </p:sp>
      <p:sp>
        <p:nvSpPr>
          <p:cNvPr id="3" name="Content Placeholder 2">
            <a:extLst>
              <a:ext uri="{FF2B5EF4-FFF2-40B4-BE49-F238E27FC236}">
                <a16:creationId xmlns:a16="http://schemas.microsoft.com/office/drawing/2014/main" id="{E4CE1748-6C12-C648-B557-EACCC18347D7}"/>
              </a:ext>
            </a:extLst>
          </p:cNvPr>
          <p:cNvSpPr>
            <a:spLocks noGrp="1"/>
          </p:cNvSpPr>
          <p:nvPr>
            <p:ph idx="1"/>
          </p:nvPr>
        </p:nvSpPr>
        <p:spPr/>
        <p:txBody>
          <a:bodyPr>
            <a:normAutofit/>
          </a:bodyPr>
          <a:lstStyle/>
          <a:p>
            <a:r>
              <a:rPr lang="en-US" dirty="0"/>
              <a:t>How does the situation at Western affect the faculty at CCSU?</a:t>
            </a:r>
          </a:p>
          <a:p>
            <a:r>
              <a:rPr lang="en-US" dirty="0"/>
              <a:t>How to we promote the University Senate listserv as a means of respectful communication of important issues to all members of the university community?</a:t>
            </a:r>
          </a:p>
          <a:p>
            <a:r>
              <a:rPr lang="en-US" dirty="0"/>
              <a:t>Which ones of our policies need to be updated in view of last year’s events?</a:t>
            </a:r>
          </a:p>
          <a:p>
            <a:r>
              <a:rPr lang="en-US" dirty="0"/>
              <a:t>How do we create new and innovative programs, especially in view of the unprecedented number of retirements? How do we promote </a:t>
            </a:r>
            <a:r>
              <a:rPr lang="en-US"/>
              <a:t>interdisciplinary programs?</a:t>
            </a:r>
            <a:endParaRPr lang="en-US" dirty="0"/>
          </a:p>
        </p:txBody>
      </p:sp>
    </p:spTree>
    <p:extLst>
      <p:ext uri="{BB962C8B-B14F-4D97-AF65-F5344CB8AC3E}">
        <p14:creationId xmlns:p14="http://schemas.microsoft.com/office/powerpoint/2010/main" val="686883257"/>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3847D-1F4A-1941-B0C8-5477B84C67AA}"/>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47E5CAD9-D371-BF46-A930-001C19791FCD}"/>
              </a:ext>
            </a:extLst>
          </p:cNvPr>
          <p:cNvSpPr>
            <a:spLocks noGrp="1"/>
          </p:cNvSpPr>
          <p:nvPr>
            <p:ph idx="1"/>
          </p:nvPr>
        </p:nvSpPr>
        <p:spPr/>
        <p:txBody>
          <a:bodyPr>
            <a:normAutofit fontScale="62500" lnSpcReduction="20000"/>
          </a:bodyPr>
          <a:lstStyle/>
          <a:p>
            <a:r>
              <a:rPr lang="en-US" sz="3800" dirty="0"/>
              <a:t>Any questions?</a:t>
            </a:r>
          </a:p>
          <a:p>
            <a:r>
              <a:rPr lang="en-US" sz="3800" dirty="0"/>
              <a:t>Any issues you would like to bring up?</a:t>
            </a:r>
          </a:p>
          <a:p>
            <a:endParaRPr lang="en-US" dirty="0"/>
          </a:p>
          <a:p>
            <a:endParaRPr lang="en-US" dirty="0"/>
          </a:p>
          <a:p>
            <a:pPr marL="0" indent="0">
              <a:buNone/>
            </a:pPr>
            <a:endParaRPr lang="en-US" dirty="0"/>
          </a:p>
          <a:p>
            <a:endParaRPr lang="en-US" dirty="0"/>
          </a:p>
          <a:p>
            <a:pPr marL="0" indent="0" algn="ctr">
              <a:buNone/>
            </a:pPr>
            <a:r>
              <a:rPr lang="en-US" sz="28800" dirty="0">
                <a:latin typeface="Lucida Calligraphy" panose="03010101010101010101" pitchFamily="66" charset="77"/>
              </a:rPr>
              <a:t>?</a:t>
            </a:r>
          </a:p>
        </p:txBody>
      </p:sp>
    </p:spTree>
    <p:extLst>
      <p:ext uri="{BB962C8B-B14F-4D97-AF65-F5344CB8AC3E}">
        <p14:creationId xmlns:p14="http://schemas.microsoft.com/office/powerpoint/2010/main" val="3891779359"/>
      </p:ext>
    </p:extLst>
  </p:cSld>
  <p:clrMapOvr>
    <a:masterClrMapping/>
  </p:clrMapOvr>
</p:sld>
</file>

<file path=ppt/theme/theme1.xml><?xml version="1.0" encoding="utf-8"?>
<a:theme xmlns:a="http://schemas.openxmlformats.org/drawingml/2006/main" name="Office Them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198</TotalTime>
  <Words>824</Words>
  <Application>Microsoft Macintosh PowerPoint</Application>
  <PresentationFormat>Widescreen</PresentationFormat>
  <Paragraphs>58</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Lucida Calligraphy</vt:lpstr>
      <vt:lpstr>Office Theme</vt:lpstr>
      <vt:lpstr>PowerPoint Presentation</vt:lpstr>
      <vt:lpstr>First Year Experience Program</vt:lpstr>
      <vt:lpstr>Equity, Justice, and Inclusion</vt:lpstr>
      <vt:lpstr>Bachelor of General Studies</vt:lpstr>
      <vt:lpstr>Online documents and meetings</vt:lpstr>
      <vt:lpstr>COVID-19 preparedness</vt:lpstr>
      <vt:lpstr>Community College issues</vt:lpstr>
      <vt:lpstr>Other issues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the Faculty Senate!</dc:title>
  <dc:creator>Latour, Frederic (Math)</dc:creator>
  <cp:lastModifiedBy>Latour, Frederic (Math)</cp:lastModifiedBy>
  <cp:revision>12</cp:revision>
  <dcterms:created xsi:type="dcterms:W3CDTF">2020-09-14T15:04:06Z</dcterms:created>
  <dcterms:modified xsi:type="dcterms:W3CDTF">2022-09-22T22:05:02Z</dcterms:modified>
</cp:coreProperties>
</file>